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theme/theme8.xml" ContentType="application/vnd.openxmlformats-officedocument.theme+xml"/>
  <Override PartName="/ppt/slideLayouts/slideLayout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6" r:id="rId3"/>
    <p:sldMasterId id="2147483672" r:id="rId4"/>
    <p:sldMasterId id="2147483674" r:id="rId5"/>
    <p:sldMasterId id="2147483680" r:id="rId6"/>
    <p:sldMasterId id="2147483682" r:id="rId7"/>
    <p:sldMasterId id="2147483688" r:id="rId8"/>
    <p:sldMasterId id="2147483690" r:id="rId9"/>
  </p:sldMasterIdLst>
  <p:notesMasterIdLst>
    <p:notesMasterId r:id="rId40"/>
  </p:notesMasterIdLst>
  <p:sldIdLst>
    <p:sldId id="261" r:id="rId10"/>
    <p:sldId id="266" r:id="rId11"/>
    <p:sldId id="276" r:id="rId12"/>
    <p:sldId id="281" r:id="rId13"/>
    <p:sldId id="280" r:id="rId14"/>
    <p:sldId id="282" r:id="rId15"/>
    <p:sldId id="279" r:id="rId16"/>
    <p:sldId id="274" r:id="rId17"/>
    <p:sldId id="278" r:id="rId18"/>
    <p:sldId id="283" r:id="rId19"/>
    <p:sldId id="267" r:id="rId20"/>
    <p:sldId id="268" r:id="rId21"/>
    <p:sldId id="284" r:id="rId22"/>
    <p:sldId id="273" r:id="rId23"/>
    <p:sldId id="285" r:id="rId24"/>
    <p:sldId id="277" r:id="rId25"/>
    <p:sldId id="270" r:id="rId26"/>
    <p:sldId id="271"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93" autoAdjust="0"/>
    <p:restoredTop sz="91935" autoAdjust="0"/>
  </p:normalViewPr>
  <p:slideViewPr>
    <p:cSldViewPr snapToGrid="0">
      <p:cViewPr varScale="1">
        <p:scale>
          <a:sx n="102" d="100"/>
          <a:sy n="102" d="100"/>
        </p:scale>
        <p:origin x="106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166F972D-C9C3-4684-8F04-4EE2130473DA}" type="datetimeFigureOut">
              <a:rPr lang="en-US" smtClean="0"/>
              <a:t>6/21/2019</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E75BB4DF-6A98-4887-994B-147B4CA115E4}" type="slidenum">
              <a:rPr lang="en-US" smtClean="0"/>
              <a:t>‹#›</a:t>
            </a:fld>
            <a:endParaRPr lang="en-US"/>
          </a:p>
        </p:txBody>
      </p:sp>
    </p:spTree>
    <p:extLst>
      <p:ext uri="{BB962C8B-B14F-4D97-AF65-F5344CB8AC3E}">
        <p14:creationId xmlns:p14="http://schemas.microsoft.com/office/powerpoint/2010/main" val="366811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duplicate rows</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11</a:t>
            </a:fld>
            <a:endParaRPr lang="en-US"/>
          </a:p>
        </p:txBody>
      </p:sp>
    </p:spTree>
    <p:extLst>
      <p:ext uri="{BB962C8B-B14F-4D97-AF65-F5344CB8AC3E}">
        <p14:creationId xmlns:p14="http://schemas.microsoft.com/office/powerpoint/2010/main" val="390512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21</a:t>
            </a:fld>
            <a:endParaRPr lang="en-US"/>
          </a:p>
        </p:txBody>
      </p:sp>
    </p:spTree>
    <p:extLst>
      <p:ext uri="{BB962C8B-B14F-4D97-AF65-F5344CB8AC3E}">
        <p14:creationId xmlns:p14="http://schemas.microsoft.com/office/powerpoint/2010/main" val="112616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23</a:t>
            </a:fld>
            <a:endParaRPr lang="en-US"/>
          </a:p>
        </p:txBody>
      </p:sp>
    </p:spTree>
    <p:extLst>
      <p:ext uri="{BB962C8B-B14F-4D97-AF65-F5344CB8AC3E}">
        <p14:creationId xmlns:p14="http://schemas.microsoft.com/office/powerpoint/2010/main" val="203042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24</a:t>
            </a:fld>
            <a:endParaRPr lang="en-US"/>
          </a:p>
        </p:txBody>
      </p:sp>
    </p:spTree>
    <p:extLst>
      <p:ext uri="{BB962C8B-B14F-4D97-AF65-F5344CB8AC3E}">
        <p14:creationId xmlns:p14="http://schemas.microsoft.com/office/powerpoint/2010/main" val="11750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25</a:t>
            </a:fld>
            <a:endParaRPr lang="en-US"/>
          </a:p>
        </p:txBody>
      </p:sp>
    </p:spTree>
    <p:extLst>
      <p:ext uri="{BB962C8B-B14F-4D97-AF65-F5344CB8AC3E}">
        <p14:creationId xmlns:p14="http://schemas.microsoft.com/office/powerpoint/2010/main" val="331079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26</a:t>
            </a:fld>
            <a:endParaRPr lang="en-US"/>
          </a:p>
        </p:txBody>
      </p:sp>
    </p:spTree>
    <p:extLst>
      <p:ext uri="{BB962C8B-B14F-4D97-AF65-F5344CB8AC3E}">
        <p14:creationId xmlns:p14="http://schemas.microsoft.com/office/powerpoint/2010/main" val="40207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data1 %&gt;%</a:t>
            </a:r>
          </a:p>
          <a:p>
            <a:r>
              <a:rPr lang="en-US" dirty="0" smtClean="0"/>
              <a:t>  </a:t>
            </a:r>
            <a:r>
              <a:rPr lang="en-US" dirty="0" err="1" smtClean="0"/>
              <a:t>ggplot</a:t>
            </a:r>
            <a:r>
              <a:rPr lang="en-US" dirty="0" smtClean="0"/>
              <a:t>(</a:t>
            </a:r>
            <a:r>
              <a:rPr lang="en-US" dirty="0" err="1" smtClean="0"/>
              <a:t>aes</a:t>
            </a:r>
            <a:r>
              <a:rPr lang="en-US" dirty="0" smtClean="0"/>
              <a:t>(x = </a:t>
            </a:r>
            <a:r>
              <a:rPr lang="en-US" dirty="0" err="1" smtClean="0"/>
              <a:t>CustomerSat</a:t>
            </a:r>
            <a:r>
              <a:rPr lang="en-US" dirty="0" smtClean="0"/>
              <a:t>, y = Sales)) + </a:t>
            </a:r>
          </a:p>
          <a:p>
            <a:r>
              <a:rPr lang="en-US" dirty="0" smtClean="0"/>
              <a:t>  </a:t>
            </a:r>
            <a:r>
              <a:rPr lang="en-US" dirty="0" err="1" smtClean="0"/>
              <a:t>geom_point</a:t>
            </a:r>
            <a:r>
              <a:rPr lang="en-US" dirty="0" smtClean="0"/>
              <a:t>()+</a:t>
            </a:r>
          </a:p>
          <a:p>
            <a:r>
              <a:rPr lang="en-US" dirty="0" smtClean="0"/>
              <a:t>  </a:t>
            </a:r>
            <a:r>
              <a:rPr lang="en-US" dirty="0" err="1" smtClean="0"/>
              <a:t>geom_smooth</a:t>
            </a:r>
            <a:r>
              <a:rPr lang="en-US" dirty="0" smtClean="0"/>
              <a:t>(method=lm) +</a:t>
            </a:r>
          </a:p>
          <a:p>
            <a:r>
              <a:rPr lang="en-US" dirty="0" smtClean="0"/>
              <a:t>  </a:t>
            </a:r>
            <a:r>
              <a:rPr lang="en-US" dirty="0" err="1" smtClean="0"/>
              <a:t>theme_classic</a:t>
            </a:r>
            <a:r>
              <a:rPr lang="en-US" dirty="0" smtClean="0"/>
              <a:t>()+</a:t>
            </a:r>
          </a:p>
          <a:p>
            <a:r>
              <a:rPr lang="en-US" dirty="0" smtClean="0"/>
              <a:t>  </a:t>
            </a:r>
            <a:r>
              <a:rPr lang="en-US" dirty="0" err="1" smtClean="0"/>
              <a:t>scale_y_continuous</a:t>
            </a:r>
            <a:r>
              <a:rPr lang="en-US" dirty="0" smtClean="0"/>
              <a:t>(breaks = pretty(data1$Sales, n = 10), labels = comma) +</a:t>
            </a:r>
          </a:p>
          <a:p>
            <a:r>
              <a:rPr lang="en-US" dirty="0" smtClean="0"/>
              <a:t>  </a:t>
            </a:r>
            <a:r>
              <a:rPr lang="en-US" dirty="0" err="1" smtClean="0"/>
              <a:t>scale_x_continuous</a:t>
            </a:r>
            <a:r>
              <a:rPr lang="en-US" dirty="0" smtClean="0"/>
              <a:t>(breaks = pretty(data1$CustomerSat, n = 10))</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28</a:t>
            </a:fld>
            <a:endParaRPr lang="en-US"/>
          </a:p>
        </p:txBody>
      </p:sp>
    </p:spTree>
    <p:extLst>
      <p:ext uri="{BB962C8B-B14F-4D97-AF65-F5344CB8AC3E}">
        <p14:creationId xmlns:p14="http://schemas.microsoft.com/office/powerpoint/2010/main" val="4053586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fitted function returns the y-hat values associated with the data used to fit the model. The predict function returns predictions for a new set of predictor variables. If you don't specify a new set of predictor variables then it will use the original data by default giving the same results as fitted for some models, but if you want to predict for a new set of values then you need predict. The predict function often also has options for which type of prediction to return, the linear predictor, the prediction transformed to the response scale, the most likely category, the contribution of each term in the model, etc.</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29</a:t>
            </a:fld>
            <a:endParaRPr lang="en-US"/>
          </a:p>
        </p:txBody>
      </p:sp>
    </p:spTree>
    <p:extLst>
      <p:ext uri="{BB962C8B-B14F-4D97-AF65-F5344CB8AC3E}">
        <p14:creationId xmlns:p14="http://schemas.microsoft.com/office/powerpoint/2010/main" val="1154640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30</a:t>
            </a:fld>
            <a:endParaRPr lang="en-US"/>
          </a:p>
        </p:txBody>
      </p:sp>
    </p:spTree>
    <p:extLst>
      <p:ext uri="{BB962C8B-B14F-4D97-AF65-F5344CB8AC3E}">
        <p14:creationId xmlns:p14="http://schemas.microsoft.com/office/powerpoint/2010/main" val="410209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dirty="0"/>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dirty="0"/>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dirty="0"/>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dirty="0"/>
              <a:t>August 27th, 2016</a:t>
            </a:r>
          </a:p>
        </p:txBody>
      </p:sp>
    </p:spTree>
    <p:extLst>
      <p:ext uri="{BB962C8B-B14F-4D97-AF65-F5344CB8AC3E}">
        <p14:creationId xmlns:p14="http://schemas.microsoft.com/office/powerpoint/2010/main" val="1648117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65725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42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25038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Tree>
    <p:extLst>
      <p:ext uri="{BB962C8B-B14F-4D97-AF65-F5344CB8AC3E}">
        <p14:creationId xmlns:p14="http://schemas.microsoft.com/office/powerpoint/2010/main" val="394522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dirty="0"/>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Tree>
    <p:extLst>
      <p:ext uri="{BB962C8B-B14F-4D97-AF65-F5344CB8AC3E}">
        <p14:creationId xmlns:p14="http://schemas.microsoft.com/office/powerpoint/2010/main" val="288997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900548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3167553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648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497893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7106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1505204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Tree>
    <p:extLst>
      <p:ext uri="{BB962C8B-B14F-4D97-AF65-F5344CB8AC3E}">
        <p14:creationId xmlns:p14="http://schemas.microsoft.com/office/powerpoint/2010/main" val="1371563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884638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080449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067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dirty="0"/>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dirty="0"/>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dirty="0"/>
              <a:t>Subtitle And Description For Image Here</a:t>
            </a:r>
          </a:p>
        </p:txBody>
      </p:sp>
    </p:spTree>
    <p:extLst>
      <p:ext uri="{BB962C8B-B14F-4D97-AF65-F5344CB8AC3E}">
        <p14:creationId xmlns:p14="http://schemas.microsoft.com/office/powerpoint/2010/main" val="76729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169884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dirty="0"/>
              <a:t>1. Introduction Title Placed Here</a:t>
            </a:r>
          </a:p>
          <a:p>
            <a:pPr lvl="0"/>
            <a:r>
              <a:rPr lang="en-US" dirty="0"/>
              <a:t>2. Purpose Title Here</a:t>
            </a:r>
          </a:p>
          <a:p>
            <a:pPr lvl="0"/>
            <a:r>
              <a:rPr lang="en-US" dirty="0"/>
              <a:t>3. Description Title Would Go Here</a:t>
            </a:r>
          </a:p>
          <a:p>
            <a:pPr lvl="0"/>
            <a:r>
              <a:rPr lang="en-US" dirty="0"/>
              <a:t>4. </a:t>
            </a:r>
            <a:r>
              <a:rPr lang="en-US" dirty="0" err="1"/>
              <a:t>Lorem</a:t>
            </a:r>
            <a:r>
              <a:rPr lang="en-US" dirty="0"/>
              <a:t> </a:t>
            </a:r>
            <a:r>
              <a:rPr lang="en-US" dirty="0" err="1"/>
              <a:t>Etam</a:t>
            </a:r>
            <a:r>
              <a:rPr lang="en-US" dirty="0"/>
              <a:t> Would Go Here</a:t>
            </a:r>
          </a:p>
          <a:p>
            <a:pPr lvl="0"/>
            <a:r>
              <a:rPr lang="en-US" dirty="0"/>
              <a:t>5. </a:t>
            </a:r>
            <a:r>
              <a:rPr lang="en-US" dirty="0" err="1"/>
              <a:t>Ipsum</a:t>
            </a:r>
            <a:r>
              <a:rPr lang="en-US" dirty="0"/>
              <a:t> Dolor Would Go Here</a:t>
            </a:r>
          </a:p>
          <a:p>
            <a:pPr lvl="0"/>
            <a:r>
              <a:rPr lang="en-US" dirty="0"/>
              <a:t>6. Methodology Would Be Placed Here</a:t>
            </a:r>
          </a:p>
          <a:p>
            <a:pPr lvl="0"/>
            <a:r>
              <a:rPr lang="en-US" dirty="0"/>
              <a:t>7. Research Title Would Go Here</a:t>
            </a:r>
          </a:p>
          <a:p>
            <a:pPr lvl="0"/>
            <a:r>
              <a:rPr lang="en-US" dirty="0"/>
              <a:t>8. Findings Another Title Would Go Here</a:t>
            </a:r>
          </a:p>
        </p:txBody>
      </p:sp>
    </p:spTree>
    <p:extLst>
      <p:ext uri="{BB962C8B-B14F-4D97-AF65-F5344CB8AC3E}">
        <p14:creationId xmlns:p14="http://schemas.microsoft.com/office/powerpoint/2010/main" val="378954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414252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37059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6434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1739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944729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6.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7.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7.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p:nvSpPr>
        <p:spPr>
          <a:xfrm>
            <a:off x="0" y="-10160"/>
            <a:ext cx="121920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p:nvPicPr>
        <p:blipFill rotWithShape="1">
          <a:blip r:embed="rId6">
            <a:extLst>
              <a:ext uri="{28A0092B-C50C-407E-A947-70E740481C1C}">
                <a14:useLocalDpi xmlns:a14="http://schemas.microsoft.com/office/drawing/2010/main" val="0"/>
              </a:ext>
            </a:extLst>
          </a:blip>
          <a:srcRect r="60437"/>
          <a:stretch/>
        </p:blipFill>
        <p:spPr>
          <a:xfrm>
            <a:off x="1158596" y="3207553"/>
            <a:ext cx="9981755"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p:nvPicPr>
        <p:blipFill>
          <a:blip r:embed="rId7"/>
          <a:stretch>
            <a:fillRect/>
          </a:stretch>
        </p:blipFill>
        <p:spPr>
          <a:xfrm>
            <a:off x="1592055" y="5546195"/>
            <a:ext cx="9114836" cy="1176711"/>
          </a:xfrm>
          <a:prstGeom prst="rect">
            <a:avLst/>
          </a:prstGeom>
        </p:spPr>
      </p:pic>
    </p:spTree>
    <p:extLst>
      <p:ext uri="{BB962C8B-B14F-4D97-AF65-F5344CB8AC3E}">
        <p14:creationId xmlns:p14="http://schemas.microsoft.com/office/powerpoint/2010/main" val="312853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64301462"/>
      </p:ext>
    </p:extLst>
  </p:cSld>
  <p:clrMap bg1="lt1" tx1="dk1" bg2="lt2" tx2="dk2" accent1="accent1" accent2="accent2" accent3="accent3" accent4="accent4" accent5="accent5" accent6="accent6" hlink="hlink" folHlink="folHlink"/>
  <p:sldLayoutIdLst>
    <p:sldLayoutId id="2147483665" r:id="rId1"/>
    <p:sldLayoutId id="2147483693"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 y="5194968"/>
            <a:ext cx="12192000" cy="1676400"/>
          </a:xfrm>
          <a:prstGeom prst="rect">
            <a:avLst/>
          </a:prstGeom>
        </p:spPr>
      </p:pic>
      <p:pic>
        <p:nvPicPr>
          <p:cNvPr id="8" name="Picture 7" descr="UVA_Primary_white.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52929987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brushedge_solid_bl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988963187"/>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4385206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sp>
        <p:nvSpPr>
          <p:cNvPr id="8"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241843726"/>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64096467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4">
            <a:extLst>
              <a:ext uri="{28A0092B-C50C-407E-A947-70E740481C1C}">
                <a14:useLocalDpi xmlns:a14="http://schemas.microsoft.com/office/drawing/2010/main" val="0"/>
              </a:ext>
            </a:extLst>
          </a:blip>
          <a:srcRect l="249" r="10121" b="-16499"/>
          <a:stretch/>
        </p:blipFill>
        <p:spPr>
          <a:xfrm>
            <a:off x="-19614" y="457200"/>
            <a:ext cx="12211615" cy="6974051"/>
          </a:xfrm>
          <a:prstGeom prst="rect">
            <a:avLst/>
          </a:prstGeom>
        </p:spPr>
      </p:pic>
      <p:sp>
        <p:nvSpPr>
          <p:cNvPr id="9"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1351862421"/>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834397"/>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idx="1"/>
          </p:nvPr>
        </p:nvSpPr>
        <p:spPr/>
        <p:txBody>
          <a:bodyPr/>
          <a:lstStyle/>
          <a:p>
            <a:pPr marL="0" indent="0">
              <a:buNone/>
            </a:pPr>
            <a:endParaRPr lang="en-US" dirty="0" smtClean="0"/>
          </a:p>
        </p:txBody>
      </p:sp>
      <p:sp>
        <p:nvSpPr>
          <p:cNvPr id="6" name="TextBox 5"/>
          <p:cNvSpPr txBox="1"/>
          <p:nvPr/>
        </p:nvSpPr>
        <p:spPr>
          <a:xfrm>
            <a:off x="3875620" y="1179719"/>
            <a:ext cx="4440767" cy="707886"/>
          </a:xfrm>
          <a:prstGeom prst="rect">
            <a:avLst/>
          </a:prstGeom>
          <a:noFill/>
        </p:spPr>
        <p:txBody>
          <a:bodyPr wrap="none" rtlCol="0">
            <a:spAutoFit/>
          </a:bodyPr>
          <a:lstStyle/>
          <a:p>
            <a:pPr algn="ctr"/>
            <a:r>
              <a:rPr lang="en-US" sz="4000" dirty="0" smtClean="0">
                <a:solidFill>
                  <a:schemeClr val="bg1"/>
                </a:solidFill>
              </a:rPr>
              <a:t>Data Transformation</a:t>
            </a:r>
            <a:endParaRPr lang="en-US" dirty="0"/>
          </a:p>
        </p:txBody>
      </p:sp>
      <p:sp>
        <p:nvSpPr>
          <p:cNvPr id="7" name="TextBox 6"/>
          <p:cNvSpPr txBox="1"/>
          <p:nvPr/>
        </p:nvSpPr>
        <p:spPr>
          <a:xfrm>
            <a:off x="5662228" y="4140857"/>
            <a:ext cx="867545" cy="461665"/>
          </a:xfrm>
          <a:prstGeom prst="rect">
            <a:avLst/>
          </a:prstGeom>
          <a:noFill/>
        </p:spPr>
        <p:txBody>
          <a:bodyPr wrap="none" rtlCol="0">
            <a:spAutoFit/>
          </a:bodyPr>
          <a:lstStyle/>
          <a:p>
            <a:r>
              <a:rPr lang="en-US" sz="2400" dirty="0" smtClean="0">
                <a:solidFill>
                  <a:schemeClr val="bg1"/>
                </a:solidFill>
              </a:rPr>
              <a:t>DSPG</a:t>
            </a:r>
            <a:endParaRPr lang="en-US" sz="2400" dirty="0">
              <a:solidFill>
                <a:schemeClr val="bg1"/>
              </a:solidFill>
            </a:endParaRPr>
          </a:p>
        </p:txBody>
      </p:sp>
    </p:spTree>
    <p:extLst>
      <p:ext uri="{BB962C8B-B14F-4D97-AF65-F5344CB8AC3E}">
        <p14:creationId xmlns:p14="http://schemas.microsoft.com/office/powerpoint/2010/main" val="1575059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4949"/>
            <a:ext cx="12192000" cy="457200"/>
          </a:xfrm>
        </p:spPr>
        <p:txBody>
          <a:bodyPr/>
          <a:lstStyle/>
          <a:p>
            <a:r>
              <a:rPr lang="en-US" dirty="0" smtClean="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filter() </a:t>
            </a:r>
            <a:endParaRPr lang="en-US" dirty="0">
              <a:latin typeface="Courier New" panose="02070309020205020404" pitchFamily="49" charset="0"/>
              <a:cs typeface="Courier New" panose="02070309020205020404" pitchFamily="49" charset="0"/>
            </a:endParaRPr>
          </a:p>
        </p:txBody>
      </p:sp>
      <p:sp>
        <p:nvSpPr>
          <p:cNvPr id="5" name="Text Placeholder 4"/>
          <p:cNvSpPr>
            <a:spLocks noGrp="1"/>
          </p:cNvSpPr>
          <p:nvPr>
            <p:ph type="body" sz="quarter" idx="11"/>
          </p:nvPr>
        </p:nvSpPr>
        <p:spPr>
          <a:xfrm>
            <a:off x="1606660" y="683091"/>
            <a:ext cx="8978680" cy="5243575"/>
          </a:xfrm>
        </p:spPr>
        <p:txBody>
          <a:bodyPr/>
          <a:lstStyle/>
          <a:p>
            <a:pPr>
              <a:spcAft>
                <a:spcPts val="600"/>
              </a:spcAft>
            </a:pPr>
            <a:r>
              <a:rPr lang="en-US" dirty="0" smtClean="0"/>
              <a:t>Filters rows based on logical criteria of the columns (i.e.,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rotWithShape="1">
          <a:blip r:embed="rId2"/>
          <a:srcRect b="7368"/>
          <a:stretch/>
        </p:blipFill>
        <p:spPr>
          <a:xfrm>
            <a:off x="2128728" y="1245990"/>
            <a:ext cx="7934545" cy="1961444"/>
          </a:xfrm>
          <a:prstGeom prst="rect">
            <a:avLst/>
          </a:prstGeom>
        </p:spPr>
      </p:pic>
      <p:pic>
        <p:nvPicPr>
          <p:cNvPr id="6" name="Picture 5"/>
          <p:cNvPicPr>
            <a:picLocks noChangeAspect="1"/>
          </p:cNvPicPr>
          <p:nvPr/>
        </p:nvPicPr>
        <p:blipFill>
          <a:blip r:embed="rId3"/>
          <a:stretch>
            <a:fillRect/>
          </a:stretch>
        </p:blipFill>
        <p:spPr>
          <a:xfrm>
            <a:off x="1825185" y="3483279"/>
            <a:ext cx="3864256" cy="1704356"/>
          </a:xfrm>
          <a:prstGeom prst="rect">
            <a:avLst/>
          </a:prstGeom>
        </p:spPr>
      </p:pic>
      <p:pic>
        <p:nvPicPr>
          <p:cNvPr id="7" name="Picture 6"/>
          <p:cNvPicPr>
            <a:picLocks noChangeAspect="1"/>
          </p:cNvPicPr>
          <p:nvPr/>
        </p:nvPicPr>
        <p:blipFill rotWithShape="1">
          <a:blip r:embed="rId4"/>
          <a:srcRect b="5333"/>
          <a:stretch/>
        </p:blipFill>
        <p:spPr>
          <a:xfrm>
            <a:off x="6279674" y="3483279"/>
            <a:ext cx="4087141" cy="1725637"/>
          </a:xfrm>
          <a:prstGeom prst="rect">
            <a:avLst/>
          </a:prstGeom>
        </p:spPr>
      </p:pic>
    </p:spTree>
    <p:extLst>
      <p:ext uri="{BB962C8B-B14F-4D97-AF65-F5344CB8AC3E}">
        <p14:creationId xmlns:p14="http://schemas.microsoft.com/office/powerpoint/2010/main" val="3876096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distinct()</a:t>
            </a:r>
            <a:endParaRPr lang="en-US" dirty="0">
              <a:latin typeface="Courier New" panose="02070309020205020404" pitchFamily="49" charset="0"/>
              <a:cs typeface="Courier New" panose="02070309020205020404" pitchFamily="49" charset="0"/>
            </a:endParaRPr>
          </a:p>
        </p:txBody>
      </p:sp>
      <p:sp>
        <p:nvSpPr>
          <p:cNvPr id="10"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Removes rows with duplicate values.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3"/>
          <a:srcRect t="1" b="1556"/>
          <a:stretch/>
        </p:blipFill>
        <p:spPr>
          <a:xfrm>
            <a:off x="1726480" y="1175099"/>
            <a:ext cx="8739041" cy="2956115"/>
          </a:xfrm>
          <a:prstGeom prst="rect">
            <a:avLst/>
          </a:prstGeom>
        </p:spPr>
      </p:pic>
      <p:pic>
        <p:nvPicPr>
          <p:cNvPr id="3" name="Picture 2"/>
          <p:cNvPicPr>
            <a:picLocks noChangeAspect="1"/>
          </p:cNvPicPr>
          <p:nvPr/>
        </p:nvPicPr>
        <p:blipFill>
          <a:blip r:embed="rId4"/>
          <a:stretch>
            <a:fillRect/>
          </a:stretch>
        </p:blipFill>
        <p:spPr>
          <a:xfrm>
            <a:off x="1726480" y="4304987"/>
            <a:ext cx="2206942" cy="1594269"/>
          </a:xfrm>
          <a:prstGeom prst="rect">
            <a:avLst/>
          </a:prstGeom>
        </p:spPr>
      </p:pic>
    </p:spTree>
    <p:extLst>
      <p:ext uri="{BB962C8B-B14F-4D97-AF65-F5344CB8AC3E}">
        <p14:creationId xmlns:p14="http://schemas.microsoft.com/office/powerpoint/2010/main" val="357141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slice()</a:t>
            </a:r>
            <a:endParaRPr lang="en-US" dirty="0">
              <a:latin typeface="Courier New" panose="02070309020205020404" pitchFamily="49" charset="0"/>
              <a:cs typeface="Courier New" panose="02070309020205020404" pitchFamily="49" charset="0"/>
            </a:endParaRPr>
          </a:p>
        </p:txBody>
      </p:sp>
      <p:sp>
        <p:nvSpPr>
          <p:cNvPr id="9"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Selects rows based on their position.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2412"/>
          <a:stretch/>
        </p:blipFill>
        <p:spPr>
          <a:xfrm>
            <a:off x="229698" y="1166339"/>
            <a:ext cx="8028037" cy="2027028"/>
          </a:xfrm>
          <a:prstGeom prst="rect">
            <a:avLst/>
          </a:prstGeom>
        </p:spPr>
      </p:pic>
      <p:pic>
        <p:nvPicPr>
          <p:cNvPr id="3" name="Picture 2"/>
          <p:cNvPicPr>
            <a:picLocks noChangeAspect="1"/>
          </p:cNvPicPr>
          <p:nvPr/>
        </p:nvPicPr>
        <p:blipFill rotWithShape="1">
          <a:blip r:embed="rId3"/>
          <a:srcRect b="4267"/>
          <a:stretch/>
        </p:blipFill>
        <p:spPr>
          <a:xfrm>
            <a:off x="229698" y="3464758"/>
            <a:ext cx="7953375" cy="1607398"/>
          </a:xfrm>
          <a:prstGeom prst="rect">
            <a:avLst/>
          </a:prstGeom>
        </p:spPr>
      </p:pic>
      <p:sp>
        <p:nvSpPr>
          <p:cNvPr id="5" name="Rectangle 1"/>
          <p:cNvSpPr>
            <a:spLocks noChangeArrowheads="1"/>
          </p:cNvSpPr>
          <p:nvPr/>
        </p:nvSpPr>
        <p:spPr bwMode="auto">
          <a:xfrm>
            <a:off x="8496886" y="1841299"/>
            <a:ext cx="335748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100" dirty="0" smtClean="0">
                <a:solidFill>
                  <a:srgbClr val="0000FF"/>
                </a:solidFill>
                <a:latin typeface="Consolas" panose="020B0609020204030204" pitchFamily="49" charset="0"/>
              </a:rPr>
              <a:t>&gt; </a:t>
            </a:r>
            <a:r>
              <a:rPr kumimoji="0" lang="en-US" altLang="en-US" sz="1100" b="0" i="0" u="none" strike="noStrike" cap="none" normalizeH="0" baseline="0" dirty="0" smtClean="0">
                <a:ln>
                  <a:noFill/>
                </a:ln>
                <a:solidFill>
                  <a:srgbClr val="0000FF"/>
                </a:solidFill>
                <a:effectLst/>
                <a:latin typeface="Consolas" panose="020B0609020204030204" pitchFamily="49" charset="0"/>
              </a:rPr>
              <a:t>data1 %&gt;%  </a:t>
            </a:r>
          </a:p>
          <a:p>
            <a:pPr marR="0" lvl="0" algn="l" defTabSz="914400" rtl="0" eaLnBrk="0" fontAlgn="base" latinLnBrk="0" hangingPunct="0">
              <a:lnSpc>
                <a:spcPct val="100000"/>
              </a:lnSpc>
              <a:spcBef>
                <a:spcPct val="0"/>
              </a:spcBef>
              <a:spcAft>
                <a:spcPct val="0"/>
              </a:spcAft>
              <a:buClrTx/>
              <a:buSzTx/>
              <a:tabLst/>
            </a:pPr>
            <a:r>
              <a:rPr lang="en-US" altLang="en-US" sz="1100" dirty="0">
                <a:solidFill>
                  <a:srgbClr val="0000FF"/>
                </a:solidFill>
                <a:latin typeface="Consolas" panose="020B0609020204030204" pitchFamily="49" charset="0"/>
              </a:rPr>
              <a:t> </a:t>
            </a:r>
            <a:r>
              <a:rPr lang="en-US" altLang="en-US" sz="1100" dirty="0" smtClean="0">
                <a:solidFill>
                  <a:srgbClr val="0000FF"/>
                </a:solidFill>
                <a:latin typeface="Consolas" panose="020B0609020204030204" pitchFamily="49" charset="0"/>
              </a:rPr>
              <a:t> + </a:t>
            </a:r>
            <a:r>
              <a:rPr kumimoji="0" lang="en-US" altLang="en-US" sz="1100" b="0" i="0" u="none" strike="noStrike" cap="none" normalizeH="0" baseline="0" dirty="0" smtClean="0">
                <a:ln>
                  <a:noFill/>
                </a:ln>
                <a:solidFill>
                  <a:srgbClr val="0000FF"/>
                </a:solidFill>
                <a:effectLst/>
                <a:latin typeface="Consolas" panose="020B0609020204030204" pitchFamily="49" charset="0"/>
              </a:rPr>
              <a:t>filter(between(</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row_number</a:t>
            </a:r>
            <a:r>
              <a:rPr kumimoji="0" lang="en-US" altLang="en-US" sz="1100" b="0" i="0" u="none" strike="noStrike" cap="none" normalizeH="0" baseline="0" dirty="0" smtClean="0">
                <a:ln>
                  <a:noFill/>
                </a:ln>
                <a:solidFill>
                  <a:srgbClr val="0000FF"/>
                </a:solidFill>
                <a:effectLst/>
                <a:latin typeface="Consolas" panose="020B0609020204030204" pitchFamily="49" charset="0"/>
              </a:rPr>
              <a:t>(), 5, n()))</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8496886" y="3903514"/>
            <a:ext cx="335748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100" dirty="0" smtClean="0">
                <a:solidFill>
                  <a:srgbClr val="0000FF"/>
                </a:solidFill>
                <a:latin typeface="Consolas" panose="020B0609020204030204" pitchFamily="49" charset="0"/>
              </a:rPr>
              <a:t>&gt; </a:t>
            </a:r>
            <a:r>
              <a:rPr kumimoji="0" lang="en-US" altLang="en-US" sz="1100" b="0" i="0" u="none" strike="noStrike" cap="none" normalizeH="0" baseline="0" dirty="0" smtClean="0">
                <a:ln>
                  <a:noFill/>
                </a:ln>
                <a:solidFill>
                  <a:srgbClr val="0000FF"/>
                </a:solidFill>
                <a:effectLst/>
                <a:latin typeface="Consolas" panose="020B0609020204030204" pitchFamily="49" charset="0"/>
              </a:rPr>
              <a:t>data1 %&gt;%  </a:t>
            </a:r>
          </a:p>
          <a:p>
            <a:pPr marR="0" lvl="0" algn="l" defTabSz="914400" rtl="0" eaLnBrk="0" fontAlgn="base" latinLnBrk="0" hangingPunct="0">
              <a:lnSpc>
                <a:spcPct val="100000"/>
              </a:lnSpc>
              <a:spcBef>
                <a:spcPct val="0"/>
              </a:spcBef>
              <a:spcAft>
                <a:spcPct val="0"/>
              </a:spcAft>
              <a:buClrTx/>
              <a:buSzTx/>
              <a:tabLst/>
            </a:pPr>
            <a:r>
              <a:rPr lang="en-US" altLang="en-US" sz="1100" dirty="0">
                <a:solidFill>
                  <a:srgbClr val="0000FF"/>
                </a:solidFill>
                <a:latin typeface="Consolas" panose="020B0609020204030204" pitchFamily="49" charset="0"/>
              </a:rPr>
              <a:t> </a:t>
            </a:r>
            <a:r>
              <a:rPr lang="en-US" altLang="en-US" sz="1100" dirty="0" smtClean="0">
                <a:solidFill>
                  <a:srgbClr val="0000FF"/>
                </a:solidFill>
                <a:latin typeface="Consolas" panose="020B0609020204030204" pitchFamily="49" charset="0"/>
              </a:rPr>
              <a:t> + </a:t>
            </a:r>
            <a:r>
              <a:rPr kumimoji="0" lang="en-US" altLang="en-US" sz="1100" b="0" i="0" u="none" strike="noStrike" cap="none" normalizeH="0" baseline="0" dirty="0" smtClean="0">
                <a:ln>
                  <a:noFill/>
                </a:ln>
                <a:solidFill>
                  <a:srgbClr val="0000FF"/>
                </a:solidFill>
                <a:effectLst/>
                <a:latin typeface="Consolas" panose="020B0609020204030204" pitchFamily="49" charset="0"/>
              </a:rPr>
              <a:t>filter(between(</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row_number</a:t>
            </a:r>
            <a:r>
              <a:rPr kumimoji="0" lang="en-US" altLang="en-US" sz="1100" b="0" i="0" u="none" strike="noStrike" cap="none" normalizeH="0" baseline="0" dirty="0" smtClean="0">
                <a:ln>
                  <a:noFill/>
                </a:ln>
                <a:solidFill>
                  <a:srgbClr val="0000FF"/>
                </a:solidFill>
                <a:effectLst/>
                <a:latin typeface="Consolas" panose="020B0609020204030204" pitchFamily="49" charset="0"/>
              </a:rPr>
              <a:t>(), 1, 4))</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69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err="1" smtClean="0">
                <a:latin typeface="Courier New" panose="02070309020205020404" pitchFamily="49" charset="0"/>
                <a:cs typeface="Courier New" panose="02070309020205020404" pitchFamily="49" charset="0"/>
              </a:rPr>
              <a:t>sample_frac</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Selects random fraction of rows to form subsample. </a:t>
            </a: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4" name="Picture 3"/>
          <p:cNvPicPr>
            <a:picLocks noChangeAspect="1"/>
          </p:cNvPicPr>
          <p:nvPr/>
        </p:nvPicPr>
        <p:blipFill rotWithShape="1">
          <a:blip r:embed="rId2"/>
          <a:srcRect b="1755"/>
          <a:stretch/>
        </p:blipFill>
        <p:spPr>
          <a:xfrm>
            <a:off x="827723" y="1752393"/>
            <a:ext cx="10536555" cy="2383509"/>
          </a:xfrm>
          <a:prstGeom prst="rect">
            <a:avLst/>
          </a:prstGeom>
        </p:spPr>
      </p:pic>
    </p:spTree>
    <p:extLst>
      <p:ext uri="{BB962C8B-B14F-4D97-AF65-F5344CB8AC3E}">
        <p14:creationId xmlns:p14="http://schemas.microsoft.com/office/powerpoint/2010/main" val="1410899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Arrange Cases with </a:t>
            </a:r>
            <a:r>
              <a:rPr lang="en-US" dirty="0" smtClean="0">
                <a:latin typeface="Courier New" panose="02070309020205020404" pitchFamily="49" charset="0"/>
                <a:cs typeface="Courier New" panose="02070309020205020404" pitchFamily="49" charset="0"/>
              </a:rPr>
              <a:t>arrange()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Order rows by values of variables. </a:t>
            </a:r>
          </a:p>
          <a:p>
            <a:pPr>
              <a:spcAft>
                <a:spcPts val="600"/>
              </a:spcAft>
            </a:pPr>
            <a:r>
              <a:rPr lang="en-US" dirty="0" smtClean="0"/>
              <a:t>Use </a:t>
            </a:r>
            <a:r>
              <a:rPr lang="en-US" dirty="0" err="1" smtClean="0">
                <a:latin typeface="Courier New" panose="02070309020205020404" pitchFamily="49" charset="0"/>
                <a:cs typeface="Courier New" panose="02070309020205020404" pitchFamily="49" charset="0"/>
              </a:rPr>
              <a:t>desc</a:t>
            </a:r>
            <a:r>
              <a:rPr lang="en-US" dirty="0" smtClean="0">
                <a:latin typeface="Courier New" panose="02070309020205020404" pitchFamily="49" charset="0"/>
                <a:cs typeface="Courier New" panose="02070309020205020404" pitchFamily="49" charset="0"/>
              </a:rPr>
              <a:t>()</a:t>
            </a:r>
            <a:r>
              <a:rPr lang="en-US" dirty="0" smtClean="0"/>
              <a:t>to order from high to low.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1588"/>
          <a:stretch/>
        </p:blipFill>
        <p:spPr>
          <a:xfrm>
            <a:off x="634292" y="1665396"/>
            <a:ext cx="10923417" cy="3661570"/>
          </a:xfrm>
          <a:prstGeom prst="rect">
            <a:avLst/>
          </a:prstGeom>
        </p:spPr>
      </p:pic>
    </p:spTree>
    <p:extLst>
      <p:ext uri="{BB962C8B-B14F-4D97-AF65-F5344CB8AC3E}">
        <p14:creationId xmlns:p14="http://schemas.microsoft.com/office/powerpoint/2010/main" val="2807166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Add Cases with </a:t>
            </a:r>
            <a:r>
              <a:rPr lang="en-US" dirty="0" err="1" smtClean="0">
                <a:latin typeface="Courier New" panose="02070309020205020404" pitchFamily="49" charset="0"/>
                <a:cs typeface="Courier New" panose="02070309020205020404" pitchFamily="49" charset="0"/>
              </a:rPr>
              <a:t>add_row</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Add a new case to the dataset.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rotWithShape="1">
          <a:blip r:embed="rId2"/>
          <a:srcRect t="1253" b="2519"/>
          <a:stretch/>
        </p:blipFill>
        <p:spPr>
          <a:xfrm>
            <a:off x="1464432" y="1308297"/>
            <a:ext cx="9263136" cy="4164037"/>
          </a:xfrm>
          <a:prstGeom prst="rect">
            <a:avLst/>
          </a:prstGeom>
        </p:spPr>
      </p:pic>
    </p:spTree>
    <p:extLst>
      <p:ext uri="{BB962C8B-B14F-4D97-AF65-F5344CB8AC3E}">
        <p14:creationId xmlns:p14="http://schemas.microsoft.com/office/powerpoint/2010/main" val="1449596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Manipulate Variables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903450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Extract Variables with </a:t>
            </a:r>
            <a:r>
              <a:rPr lang="en-US" dirty="0" smtClean="0">
                <a:latin typeface="Courier New" panose="02070309020205020404" pitchFamily="49" charset="0"/>
                <a:cs typeface="Courier New" panose="02070309020205020404" pitchFamily="49" charset="0"/>
              </a:rPr>
              <a:t>select()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317127" y="683091"/>
            <a:ext cx="8978680" cy="5272604"/>
          </a:xfrm>
        </p:spPr>
        <p:txBody>
          <a:bodyPr/>
          <a:lstStyle/>
          <a:p>
            <a:pPr>
              <a:spcAft>
                <a:spcPts val="600"/>
              </a:spcAft>
            </a:pPr>
            <a:r>
              <a:rPr lang="en-US" dirty="0" smtClean="0"/>
              <a:t>Filters columns (i.e., variables) that meet logical criteria</a:t>
            </a:r>
            <a:endParaRPr lang="en-US" sz="1800" dirty="0" smtClean="0"/>
          </a:p>
          <a:p>
            <a:pPr>
              <a:spcAft>
                <a:spcPts val="600"/>
              </a:spcAft>
            </a:pPr>
            <a:r>
              <a:rPr lang="en-US" sz="2000" dirty="0" smtClean="0"/>
              <a:t>Helpers with select()</a:t>
            </a:r>
          </a:p>
          <a:p>
            <a:pPr lvl="1">
              <a:spcAft>
                <a:spcPts val="600"/>
              </a:spcAft>
            </a:pPr>
            <a:r>
              <a:rPr lang="en-US" sz="1400" dirty="0" err="1" smtClean="0">
                <a:latin typeface="Courier New" panose="02070309020205020404" pitchFamily="49" charset="0"/>
                <a:cs typeface="Courier New" panose="02070309020205020404" pitchFamily="49" charset="0"/>
              </a:rPr>
              <a:t>starts_with</a:t>
            </a:r>
            <a:r>
              <a:rPr lang="en-US" sz="1400" dirty="0" smtClean="0">
                <a:latin typeface="Courier New" panose="02070309020205020404" pitchFamily="49" charset="0"/>
                <a:cs typeface="Courier New" panose="02070309020205020404" pitchFamily="49" charset="0"/>
              </a:rPr>
              <a:t>(match)</a:t>
            </a:r>
          </a:p>
          <a:p>
            <a:pPr lvl="1">
              <a:spcAft>
                <a:spcPts val="600"/>
              </a:spcAft>
            </a:pPr>
            <a:r>
              <a:rPr lang="en-US" sz="1400" dirty="0" err="1" smtClean="0">
                <a:latin typeface="Courier New" panose="02070309020205020404" pitchFamily="49" charset="0"/>
                <a:cs typeface="Courier New" panose="02070309020205020404" pitchFamily="49" charset="0"/>
              </a:rPr>
              <a:t>ends_with</a:t>
            </a:r>
            <a:r>
              <a:rPr lang="en-US" sz="1400" dirty="0" smtClean="0">
                <a:latin typeface="Courier New" panose="02070309020205020404" pitchFamily="49" charset="0"/>
                <a:cs typeface="Courier New" panose="02070309020205020404" pitchFamily="49" charset="0"/>
              </a:rPr>
              <a:t>(match)</a:t>
            </a:r>
          </a:p>
          <a:p>
            <a:pPr lvl="1">
              <a:spcAft>
                <a:spcPts val="600"/>
              </a:spcAft>
            </a:pPr>
            <a:r>
              <a:rPr lang="en-US" sz="1400" dirty="0" smtClean="0">
                <a:latin typeface="Courier New" panose="02070309020205020404" pitchFamily="49" charset="0"/>
                <a:cs typeface="Courier New" panose="02070309020205020404" pitchFamily="49" charset="0"/>
              </a:rPr>
              <a:t>contains(match)</a:t>
            </a:r>
          </a:p>
          <a:p>
            <a:pPr lvl="1">
              <a:spcAft>
                <a:spcPts val="600"/>
              </a:spcAft>
            </a:pPr>
            <a:r>
              <a:rPr lang="en-US" sz="1400" dirty="0" smtClean="0">
                <a:latin typeface="Courier New" panose="02070309020205020404" pitchFamily="49" charset="0"/>
                <a:cs typeface="Courier New" panose="02070309020205020404" pitchFamily="49" charset="0"/>
              </a:rPr>
              <a:t>matches(match)</a:t>
            </a:r>
          </a:p>
          <a:p>
            <a:pPr lvl="1">
              <a:spcAft>
                <a:spcPts val="600"/>
              </a:spcAft>
            </a:pPr>
            <a:r>
              <a:rPr lang="en-US" sz="1400" dirty="0" err="1" smtClean="0">
                <a:latin typeface="Courier New" panose="02070309020205020404" pitchFamily="49" charset="0"/>
                <a:cs typeface="Courier New" panose="02070309020205020404" pitchFamily="49" charset="0"/>
              </a:rPr>
              <a:t>num_range</a:t>
            </a:r>
            <a:r>
              <a:rPr lang="en-US" sz="1400" dirty="0" smtClean="0">
                <a:latin typeface="Courier New" panose="02070309020205020404" pitchFamily="49" charset="0"/>
                <a:cs typeface="Courier New" panose="02070309020205020404" pitchFamily="49" charset="0"/>
              </a:rPr>
              <a:t>(prefix, range)</a:t>
            </a:r>
          </a:p>
          <a:p>
            <a:pPr lvl="1">
              <a:spcAft>
                <a:spcPts val="600"/>
              </a:spcAft>
            </a:pPr>
            <a:r>
              <a:rPr lang="en-US" sz="1400" dirty="0" err="1" smtClean="0">
                <a:latin typeface="Courier New" panose="02070309020205020404" pitchFamily="49" charset="0"/>
                <a:cs typeface="Courier New" panose="02070309020205020404" pitchFamily="49" charset="0"/>
              </a:rPr>
              <a:t>one_of</a:t>
            </a:r>
            <a:r>
              <a:rPr lang="en-US" sz="1400" dirty="0" smtClean="0">
                <a:latin typeface="Courier New" panose="02070309020205020404" pitchFamily="49" charset="0"/>
                <a:cs typeface="Courier New" panose="02070309020205020404" pitchFamily="49" charset="0"/>
              </a:rPr>
              <a:t>(…)</a:t>
            </a:r>
          </a:p>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pic>
        <p:nvPicPr>
          <p:cNvPr id="2" name="Picture 1"/>
          <p:cNvPicPr>
            <a:picLocks noChangeAspect="1"/>
          </p:cNvPicPr>
          <p:nvPr/>
        </p:nvPicPr>
        <p:blipFill>
          <a:blip r:embed="rId2"/>
          <a:stretch>
            <a:fillRect/>
          </a:stretch>
        </p:blipFill>
        <p:spPr>
          <a:xfrm>
            <a:off x="4861926" y="1304798"/>
            <a:ext cx="5777939" cy="3715979"/>
          </a:xfrm>
          <a:prstGeom prst="rect">
            <a:avLst/>
          </a:prstGeom>
        </p:spPr>
      </p:pic>
      <p:pic>
        <p:nvPicPr>
          <p:cNvPr id="3" name="Picture 2"/>
          <p:cNvPicPr>
            <a:picLocks noChangeAspect="1"/>
          </p:cNvPicPr>
          <p:nvPr/>
        </p:nvPicPr>
        <p:blipFill rotWithShape="1">
          <a:blip r:embed="rId3"/>
          <a:srcRect b="2576"/>
          <a:stretch/>
        </p:blipFill>
        <p:spPr>
          <a:xfrm>
            <a:off x="818199" y="3611899"/>
            <a:ext cx="2567426" cy="3047106"/>
          </a:xfrm>
          <a:prstGeom prst="rect">
            <a:avLst/>
          </a:prstGeom>
        </p:spPr>
      </p:pic>
    </p:spTree>
    <p:extLst>
      <p:ext uri="{BB962C8B-B14F-4D97-AF65-F5344CB8AC3E}">
        <p14:creationId xmlns:p14="http://schemas.microsoft.com/office/powerpoint/2010/main" val="376332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smtClean="0">
                <a:latin typeface="Courier New" panose="02070309020205020404" pitchFamily="49" charset="0"/>
                <a:cs typeface="Courier New" panose="02070309020205020404" pitchFamily="49" charset="0"/>
              </a:rPr>
              <a:t>mutate()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Computes new columns (i.e.,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2461"/>
          <a:stretch/>
        </p:blipFill>
        <p:spPr>
          <a:xfrm>
            <a:off x="832055" y="1086654"/>
            <a:ext cx="8026644" cy="2771498"/>
          </a:xfrm>
          <a:prstGeom prst="rect">
            <a:avLst/>
          </a:prstGeom>
        </p:spPr>
      </p:pic>
      <p:pic>
        <p:nvPicPr>
          <p:cNvPr id="3" name="Picture 2"/>
          <p:cNvPicPr>
            <a:picLocks noChangeAspect="1"/>
          </p:cNvPicPr>
          <p:nvPr/>
        </p:nvPicPr>
        <p:blipFill rotWithShape="1">
          <a:blip r:embed="rId3"/>
          <a:srcRect b="2726"/>
          <a:stretch/>
        </p:blipFill>
        <p:spPr>
          <a:xfrm>
            <a:off x="832055" y="3858364"/>
            <a:ext cx="8741752" cy="2775797"/>
          </a:xfrm>
          <a:prstGeom prst="rect">
            <a:avLst/>
          </a:prstGeom>
        </p:spPr>
      </p:pic>
    </p:spTree>
    <p:extLst>
      <p:ext uri="{BB962C8B-B14F-4D97-AF65-F5344CB8AC3E}">
        <p14:creationId xmlns:p14="http://schemas.microsoft.com/office/powerpoint/2010/main" val="38340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smtClean="0">
                <a:latin typeface="Courier New" panose="02070309020205020404" pitchFamily="49" charset="0"/>
                <a:cs typeface="Courier New" panose="02070309020205020404" pitchFamily="49" charset="0"/>
              </a:rPr>
              <a:t>transmute()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Computes new columns (i.e., variables) and drops other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5" name="Picture 4"/>
          <p:cNvPicPr>
            <a:picLocks noChangeAspect="1"/>
          </p:cNvPicPr>
          <p:nvPr/>
        </p:nvPicPr>
        <p:blipFill>
          <a:blip r:embed="rId2"/>
          <a:stretch>
            <a:fillRect/>
          </a:stretch>
        </p:blipFill>
        <p:spPr>
          <a:xfrm>
            <a:off x="3502769" y="1341888"/>
            <a:ext cx="5186463" cy="4025799"/>
          </a:xfrm>
          <a:prstGeom prst="rect">
            <a:avLst/>
          </a:prstGeom>
        </p:spPr>
      </p:pic>
    </p:spTree>
    <p:extLst>
      <p:ext uri="{BB962C8B-B14F-4D97-AF65-F5344CB8AC3E}">
        <p14:creationId xmlns:p14="http://schemas.microsoft.com/office/powerpoint/2010/main" val="3207765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0" y="269663"/>
            <a:ext cx="12192000" cy="457200"/>
          </a:xfrm>
        </p:spPr>
        <p:txBody>
          <a:bodyPr/>
          <a:lstStyle/>
          <a:p>
            <a:r>
              <a:rPr lang="en-US" dirty="0" smtClean="0"/>
              <a:t>Data Transformation</a:t>
            </a:r>
            <a:endParaRPr lang="en-US" dirty="0"/>
          </a:p>
        </p:txBody>
      </p:sp>
      <p:sp>
        <p:nvSpPr>
          <p:cNvPr id="7" name="Text Placeholder 4"/>
          <p:cNvSpPr>
            <a:spLocks noGrp="1"/>
          </p:cNvSpPr>
          <p:nvPr>
            <p:ph type="body" sz="quarter" idx="11"/>
          </p:nvPr>
        </p:nvSpPr>
        <p:spPr>
          <a:xfrm>
            <a:off x="1464216" y="1027422"/>
            <a:ext cx="9263568" cy="4013200"/>
          </a:xfrm>
        </p:spPr>
        <p:txBody>
          <a:bodyPr/>
          <a:lstStyle/>
          <a:p>
            <a:r>
              <a:rPr lang="en-US" dirty="0"/>
              <a:t>Data </a:t>
            </a:r>
            <a:r>
              <a:rPr lang="en-US" dirty="0" smtClean="0"/>
              <a:t>transformation refers to the mapping of dataset field values from a provided format into an expected or more useful format.</a:t>
            </a:r>
            <a:endParaRPr lang="en-US" sz="2000" dirty="0"/>
          </a:p>
        </p:txBody>
      </p:sp>
      <p:pic>
        <p:nvPicPr>
          <p:cNvPr id="8" name="Picture 7"/>
          <p:cNvPicPr>
            <a:picLocks noChangeAspect="1"/>
          </p:cNvPicPr>
          <p:nvPr/>
        </p:nvPicPr>
        <p:blipFill>
          <a:blip r:embed="rId2"/>
          <a:stretch>
            <a:fillRect/>
          </a:stretch>
        </p:blipFill>
        <p:spPr>
          <a:xfrm>
            <a:off x="145687" y="1808000"/>
            <a:ext cx="8093390" cy="4151682"/>
          </a:xfrm>
          <a:prstGeom prst="rect">
            <a:avLst/>
          </a:prstGeom>
        </p:spPr>
      </p:pic>
      <p:sp>
        <p:nvSpPr>
          <p:cNvPr id="9" name="Rounded Rectangle 8"/>
          <p:cNvSpPr/>
          <p:nvPr/>
        </p:nvSpPr>
        <p:spPr>
          <a:xfrm>
            <a:off x="2527236" y="3487522"/>
            <a:ext cx="1484177" cy="1373962"/>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8465681" y="2377377"/>
            <a:ext cx="3323786" cy="2220289"/>
          </a:xfrm>
          <a:prstGeom prst="rect">
            <a:avLst/>
          </a:prstGeom>
        </p:spPr>
      </p:pic>
    </p:spTree>
    <p:extLst>
      <p:ext uri="{BB962C8B-B14F-4D97-AF65-F5344CB8AC3E}">
        <p14:creationId xmlns:p14="http://schemas.microsoft.com/office/powerpoint/2010/main" val="635548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err="1" smtClean="0">
                <a:latin typeface="Courier New" panose="02070309020205020404" pitchFamily="49" charset="0"/>
                <a:cs typeface="Courier New" panose="02070309020205020404" pitchFamily="49" charset="0"/>
              </a:rPr>
              <a:t>add_column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Adds new column.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2"/>
          <a:stretch>
            <a:fillRect/>
          </a:stretch>
        </p:blipFill>
        <p:spPr>
          <a:xfrm>
            <a:off x="464725" y="1405721"/>
            <a:ext cx="11262550" cy="3330290"/>
          </a:xfrm>
          <a:prstGeom prst="rect">
            <a:avLst/>
          </a:prstGeom>
        </p:spPr>
      </p:pic>
    </p:spTree>
    <p:extLst>
      <p:ext uri="{BB962C8B-B14F-4D97-AF65-F5344CB8AC3E}">
        <p14:creationId xmlns:p14="http://schemas.microsoft.com/office/powerpoint/2010/main" val="2863898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Rename Variables with </a:t>
            </a:r>
            <a:r>
              <a:rPr lang="en-US" dirty="0" smtClean="0">
                <a:latin typeface="Courier New" panose="02070309020205020404" pitchFamily="49" charset="0"/>
                <a:cs typeface="Courier New" panose="02070309020205020404" pitchFamily="49" charset="0"/>
              </a:rPr>
              <a:t>rename()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Renames a column</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3"/>
          <a:srcRect t="1" b="1813"/>
          <a:stretch/>
        </p:blipFill>
        <p:spPr>
          <a:xfrm>
            <a:off x="739590" y="1519698"/>
            <a:ext cx="10712821" cy="3178912"/>
          </a:xfrm>
          <a:prstGeom prst="rect">
            <a:avLst/>
          </a:prstGeom>
        </p:spPr>
      </p:pic>
    </p:spTree>
    <p:extLst>
      <p:ext uri="{BB962C8B-B14F-4D97-AF65-F5344CB8AC3E}">
        <p14:creationId xmlns:p14="http://schemas.microsoft.com/office/powerpoint/2010/main" val="3369520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Combining Data</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49767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Tables with </a:t>
            </a:r>
            <a:r>
              <a:rPr lang="en-US" dirty="0" err="1" smtClean="0">
                <a:latin typeface="Courier New" panose="02070309020205020404" pitchFamily="49" charset="0"/>
                <a:cs typeface="Courier New" panose="02070309020205020404" pitchFamily="49" charset="0"/>
              </a:rPr>
              <a:t>bind_cols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tables next to each other as they are.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281529" y="1561516"/>
            <a:ext cx="11628942" cy="2834662"/>
          </a:xfrm>
          <a:prstGeom prst="rect">
            <a:avLst/>
          </a:prstGeom>
        </p:spPr>
      </p:pic>
      <p:sp>
        <p:nvSpPr>
          <p:cNvPr id="6" name="Rounded Rectangle 5"/>
          <p:cNvSpPr/>
          <p:nvPr/>
        </p:nvSpPr>
        <p:spPr>
          <a:xfrm rot="5400000">
            <a:off x="9880179" y="2365891"/>
            <a:ext cx="2417323" cy="1643258"/>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8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9830" y="2883728"/>
            <a:ext cx="11052340" cy="3015323"/>
          </a:xfrm>
          <a:prstGeom prst="rect">
            <a:avLst/>
          </a:prstGeom>
        </p:spPr>
      </p:pic>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Tables with </a:t>
            </a:r>
            <a:r>
              <a:rPr lang="en-US" dirty="0" err="1" smtClean="0">
                <a:latin typeface="Courier New" panose="02070309020205020404" pitchFamily="49" charset="0"/>
                <a:cs typeface="Courier New" panose="02070309020205020404" pitchFamily="49" charset="0"/>
              </a:rPr>
              <a:t>left_join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tables based on an index variable that is common to both tables, joining values from y to x</a:t>
            </a:r>
          </a:p>
          <a:p>
            <a:pPr>
              <a:spcAft>
                <a:spcPts val="600"/>
              </a:spcAft>
            </a:pPr>
            <a:r>
              <a:rPr lang="en-US" dirty="0" smtClean="0"/>
              <a:t>Other join functions</a:t>
            </a:r>
            <a:endParaRPr lang="en-US" dirty="0"/>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right_join</a:t>
            </a:r>
            <a:r>
              <a:rPr lang="en-US" sz="1400" dirty="0" smtClean="0">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1400" dirty="0" smtClean="0">
                <a:latin typeface="Courier New" panose="02070309020205020404" pitchFamily="49" charset="0"/>
                <a:cs typeface="Courier New" panose="02070309020205020404" pitchFamily="49" charset="0"/>
              </a:rPr>
              <a:t> </a:t>
            </a:r>
            <a:r>
              <a:rPr lang="en-US" sz="1400" dirty="0">
                <a:solidFill>
                  <a:schemeClr val="tx2">
                    <a:lumMod val="75000"/>
                  </a:schemeClr>
                </a:solidFill>
                <a:latin typeface="ITC Franklin Gothic Std Book Compressed"/>
              </a:rPr>
              <a:t>Join matching values from x to y</a:t>
            </a:r>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inner_join</a:t>
            </a:r>
            <a:r>
              <a:rPr lang="en-US" sz="1400" dirty="0" smtClean="0">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1400" dirty="0" smtClean="0">
                <a:latin typeface="Courier New" panose="02070309020205020404" pitchFamily="49" charset="0"/>
                <a:cs typeface="Courier New" panose="02070309020205020404" pitchFamily="49" charset="0"/>
              </a:rPr>
              <a:t> </a:t>
            </a:r>
            <a:r>
              <a:rPr lang="en-US" sz="1400" dirty="0">
                <a:solidFill>
                  <a:schemeClr val="tx2">
                    <a:lumMod val="75000"/>
                  </a:schemeClr>
                </a:solidFill>
                <a:latin typeface="ITC Franklin Gothic Std Book Compressed"/>
              </a:rPr>
              <a:t>Join data but retain only rows with matches</a:t>
            </a:r>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full_join</a:t>
            </a:r>
            <a:r>
              <a:rPr lang="en-US" sz="1400" dirty="0">
                <a:solidFill>
                  <a:schemeClr val="tx2">
                    <a:lumMod val="75000"/>
                  </a:schemeClr>
                </a:solidFill>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2000" dirty="0">
                <a:solidFill>
                  <a:schemeClr val="tx2">
                    <a:lumMod val="75000"/>
                  </a:schemeClr>
                </a:solidFill>
                <a:latin typeface="ITC Franklin Gothic Std Book Compressed"/>
              </a:rPr>
              <a:t> </a:t>
            </a:r>
            <a:r>
              <a:rPr lang="en-US" sz="1400" dirty="0">
                <a:solidFill>
                  <a:schemeClr val="tx2">
                    <a:lumMod val="75000"/>
                  </a:schemeClr>
                </a:solidFill>
                <a:latin typeface="ITC Franklin Gothic Std Book Compressed"/>
              </a:rPr>
              <a:t>Join data and retain all values and rows</a:t>
            </a:r>
            <a:endParaRPr lang="en-US" sz="2000" dirty="0">
              <a:solidFill>
                <a:schemeClr val="tx2">
                  <a:lumMod val="75000"/>
                </a:schemeClr>
              </a:solidFill>
              <a:latin typeface="ITC Franklin Gothic Std Book Compressed"/>
            </a:endParaRPr>
          </a:p>
          <a:p>
            <a:pPr>
              <a:spcAft>
                <a:spcPts val="600"/>
              </a:spcAft>
            </a:pPr>
            <a:endParaRPr lang="en-US" dirty="0" smtClean="0"/>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sp>
        <p:nvSpPr>
          <p:cNvPr id="6" name="Rounded Rectangle 5"/>
          <p:cNvSpPr/>
          <p:nvPr/>
        </p:nvSpPr>
        <p:spPr>
          <a:xfrm rot="5400000">
            <a:off x="9942222" y="4193601"/>
            <a:ext cx="2457531" cy="1066659"/>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39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New Cases with </a:t>
            </a:r>
            <a:r>
              <a:rPr lang="en-US" dirty="0" err="1" smtClean="0">
                <a:latin typeface="Courier New" panose="02070309020205020404" pitchFamily="49" charset="0"/>
                <a:cs typeface="Courier New" panose="02070309020205020404" pitchFamily="49" charset="0"/>
              </a:rPr>
              <a:t>bind_rows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new rows (cases) to a table</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923777" y="1286278"/>
            <a:ext cx="10341415" cy="4088082"/>
          </a:xfrm>
          <a:prstGeom prst="rect">
            <a:avLst/>
          </a:prstGeom>
        </p:spPr>
      </p:pic>
      <p:sp>
        <p:nvSpPr>
          <p:cNvPr id="8" name="Rounded Rectangle 7"/>
          <p:cNvSpPr/>
          <p:nvPr/>
        </p:nvSpPr>
        <p:spPr>
          <a:xfrm>
            <a:off x="2233127" y="3793588"/>
            <a:ext cx="4810097" cy="286043"/>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7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New Cases with </a:t>
            </a:r>
            <a:r>
              <a:rPr lang="en-US" dirty="0" err="1" smtClean="0">
                <a:latin typeface="Courier New" panose="02070309020205020404" pitchFamily="49" charset="0"/>
                <a:cs typeface="Courier New" panose="02070309020205020404" pitchFamily="49" charset="0"/>
              </a:rPr>
              <a:t>bind_rows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new rows (cases) to a table</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3"/>
          <a:stretch>
            <a:fillRect/>
          </a:stretch>
        </p:blipFill>
        <p:spPr>
          <a:xfrm>
            <a:off x="243059" y="1549527"/>
            <a:ext cx="11705883" cy="3768457"/>
          </a:xfrm>
          <a:prstGeom prst="rect">
            <a:avLst/>
          </a:prstGeom>
        </p:spPr>
      </p:pic>
    </p:spTree>
    <p:extLst>
      <p:ext uri="{BB962C8B-B14F-4D97-AF65-F5344CB8AC3E}">
        <p14:creationId xmlns:p14="http://schemas.microsoft.com/office/powerpoint/2010/main" val="3976298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Data Smoothing &amp;</a:t>
            </a:r>
          </a:p>
          <a:p>
            <a:r>
              <a:rPr lang="en-US" sz="6600" b="1" dirty="0" smtClean="0">
                <a:latin typeface="Courier New" panose="02070309020205020404" pitchFamily="49" charset="0"/>
                <a:cs typeface="Courier New" panose="02070309020205020404" pitchFamily="49" charset="0"/>
              </a:rPr>
              <a:t>Interpolation</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835801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5478"/>
          <a:stretch/>
        </p:blipFill>
        <p:spPr>
          <a:xfrm>
            <a:off x="118620" y="1022323"/>
            <a:ext cx="6993086" cy="908775"/>
          </a:xfrm>
          <a:prstGeom prst="rect">
            <a:avLst/>
          </a:prstGeom>
        </p:spPr>
      </p:pic>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Smoothing Data</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Represent data through smoothing</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4"/>
          <a:stretch>
            <a:fillRect/>
          </a:stretch>
        </p:blipFill>
        <p:spPr>
          <a:xfrm>
            <a:off x="7772248" y="277598"/>
            <a:ext cx="4044367" cy="1608954"/>
          </a:xfrm>
          <a:prstGeom prst="rect">
            <a:avLst/>
          </a:prstGeom>
        </p:spPr>
      </p:pic>
      <p:pic>
        <p:nvPicPr>
          <p:cNvPr id="8" name="Picture 7"/>
          <p:cNvPicPr>
            <a:picLocks noChangeAspect="1"/>
          </p:cNvPicPr>
          <p:nvPr/>
        </p:nvPicPr>
        <p:blipFill>
          <a:blip r:embed="rId5"/>
          <a:stretch>
            <a:fillRect/>
          </a:stretch>
        </p:blipFill>
        <p:spPr>
          <a:xfrm>
            <a:off x="902904" y="1993324"/>
            <a:ext cx="3257762" cy="3537370"/>
          </a:xfrm>
          <a:prstGeom prst="rect">
            <a:avLst/>
          </a:prstGeom>
        </p:spPr>
      </p:pic>
      <p:pic>
        <p:nvPicPr>
          <p:cNvPr id="12" name="Picture 11"/>
          <p:cNvPicPr>
            <a:picLocks noChangeAspect="1"/>
          </p:cNvPicPr>
          <p:nvPr/>
        </p:nvPicPr>
        <p:blipFill rotWithShape="1">
          <a:blip r:embed="rId6"/>
          <a:srcRect t="1" b="6225"/>
          <a:stretch/>
        </p:blipFill>
        <p:spPr>
          <a:xfrm>
            <a:off x="4621003" y="2087457"/>
            <a:ext cx="7497203" cy="973378"/>
          </a:xfrm>
          <a:prstGeom prst="rect">
            <a:avLst/>
          </a:prstGeom>
        </p:spPr>
      </p:pic>
      <p:pic>
        <p:nvPicPr>
          <p:cNvPr id="14" name="Picture 13"/>
          <p:cNvPicPr>
            <a:picLocks noChangeAspect="1"/>
          </p:cNvPicPr>
          <p:nvPr/>
        </p:nvPicPr>
        <p:blipFill>
          <a:blip r:embed="rId7"/>
          <a:stretch>
            <a:fillRect/>
          </a:stretch>
        </p:blipFill>
        <p:spPr>
          <a:xfrm>
            <a:off x="6533567" y="3190928"/>
            <a:ext cx="3208929" cy="3484346"/>
          </a:xfrm>
          <a:prstGeom prst="rect">
            <a:avLst/>
          </a:prstGeom>
        </p:spPr>
      </p:pic>
    </p:spTree>
    <p:extLst>
      <p:ext uri="{BB962C8B-B14F-4D97-AF65-F5344CB8AC3E}">
        <p14:creationId xmlns:p14="http://schemas.microsoft.com/office/powerpoint/2010/main" val="9910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Smoothing Data</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Represent data through smoothing</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3"/>
          <a:stretch>
            <a:fillRect/>
          </a:stretch>
        </p:blipFill>
        <p:spPr>
          <a:xfrm>
            <a:off x="400995" y="2012118"/>
            <a:ext cx="10382099" cy="636567"/>
          </a:xfrm>
          <a:prstGeom prst="rect">
            <a:avLst/>
          </a:prstGeom>
        </p:spPr>
      </p:pic>
      <p:pic>
        <p:nvPicPr>
          <p:cNvPr id="8" name="Picture 7"/>
          <p:cNvPicPr>
            <a:picLocks noChangeAspect="1"/>
          </p:cNvPicPr>
          <p:nvPr/>
        </p:nvPicPr>
        <p:blipFill>
          <a:blip r:embed="rId4"/>
          <a:stretch>
            <a:fillRect/>
          </a:stretch>
        </p:blipFill>
        <p:spPr>
          <a:xfrm>
            <a:off x="400995" y="3484089"/>
            <a:ext cx="10778827" cy="459856"/>
          </a:xfrm>
          <a:prstGeom prst="rect">
            <a:avLst/>
          </a:prstGeom>
        </p:spPr>
      </p:pic>
    </p:spTree>
    <p:extLst>
      <p:ext uri="{BB962C8B-B14F-4D97-AF65-F5344CB8AC3E}">
        <p14:creationId xmlns:p14="http://schemas.microsoft.com/office/powerpoint/2010/main" val="3659720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Reading in Data</a:t>
            </a:r>
            <a:endParaRPr lang="en-US" dirty="0"/>
          </a:p>
        </p:txBody>
      </p:sp>
      <p:sp>
        <p:nvSpPr>
          <p:cNvPr id="3" name="Text Placeholder 2"/>
          <p:cNvSpPr>
            <a:spLocks noGrp="1"/>
          </p:cNvSpPr>
          <p:nvPr>
            <p:ph type="body" sz="quarter" idx="11"/>
          </p:nvPr>
        </p:nvSpPr>
        <p:spPr>
          <a:xfrm>
            <a:off x="1755280" y="1689100"/>
            <a:ext cx="8817757" cy="4013200"/>
          </a:xfrm>
        </p:spPr>
        <p:txBody>
          <a:bodyPr/>
          <a:lstStyle/>
          <a:p>
            <a:r>
              <a:rPr lang="en-US" dirty="0" smtClean="0">
                <a:latin typeface="Courier New" panose="02070309020205020404" pitchFamily="49" charset="0"/>
                <a:cs typeface="Courier New" panose="02070309020205020404" pitchFamily="49" charset="0"/>
              </a:rPr>
              <a:t>Tidy data expects each variable is in a column and each observation/case/participant is in its own row (wide format)</a:t>
            </a: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data1 &lt;- read.csv(“file path”)</a:t>
            </a:r>
          </a:p>
          <a:p>
            <a:pPr lvl="1"/>
            <a:r>
              <a:rPr lang="en-US" sz="1800" dirty="0" smtClean="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franchise.csv”  </a:t>
            </a:r>
            <a:endParaRPr lang="en-US" sz="1800"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data2 </a:t>
            </a:r>
            <a:r>
              <a:rPr lang="en-US" dirty="0">
                <a:latin typeface="Courier New" panose="02070309020205020404" pitchFamily="49" charset="0"/>
                <a:cs typeface="Courier New" panose="02070309020205020404" pitchFamily="49" charset="0"/>
              </a:rPr>
              <a:t>&lt;- read.csv(“file path”)</a:t>
            </a:r>
          </a:p>
          <a:p>
            <a:pPr lvl="1"/>
            <a:r>
              <a:rPr lang="en-US" sz="1800" dirty="0" smtClean="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franchise2.csv</a:t>
            </a:r>
            <a:r>
              <a:rPr lang="en-US" sz="1800" dirty="0">
                <a:latin typeface="Courier New" panose="02070309020205020404" pitchFamily="49" charset="0"/>
                <a:cs typeface="Courier New" panose="02070309020205020404" pitchFamily="49" charset="0"/>
              </a:rPr>
              <a:t>”  </a:t>
            </a:r>
          </a:p>
          <a:p>
            <a:pPr lvl="1"/>
            <a:endParaRPr lang="en-US" sz="18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9155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Interpolate Data with </a:t>
            </a:r>
            <a:r>
              <a:rPr lang="en-US" dirty="0" err="1" smtClean="0">
                <a:latin typeface="Courier New" panose="02070309020205020404" pitchFamily="49" charset="0"/>
                <a:cs typeface="Courier New" panose="02070309020205020404" pitchFamily="49" charset="0"/>
              </a:rPr>
              <a:t>approx</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Using existing data, interpolate points for unobserved values</a:t>
            </a: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142224" y="1034304"/>
            <a:ext cx="7163352" cy="830790"/>
          </a:xfrm>
          <a:prstGeom prst="rect">
            <a:avLst/>
          </a:prstGeom>
        </p:spPr>
      </p:pic>
      <p:pic>
        <p:nvPicPr>
          <p:cNvPr id="5" name="Picture 4"/>
          <p:cNvPicPr>
            <a:picLocks noChangeAspect="1"/>
          </p:cNvPicPr>
          <p:nvPr/>
        </p:nvPicPr>
        <p:blipFill>
          <a:blip r:embed="rId4"/>
          <a:stretch>
            <a:fillRect/>
          </a:stretch>
        </p:blipFill>
        <p:spPr>
          <a:xfrm>
            <a:off x="142224" y="1913043"/>
            <a:ext cx="3532681" cy="3835885"/>
          </a:xfrm>
          <a:prstGeom prst="rect">
            <a:avLst/>
          </a:prstGeom>
        </p:spPr>
      </p:pic>
      <p:pic>
        <p:nvPicPr>
          <p:cNvPr id="6" name="Picture 5"/>
          <p:cNvPicPr>
            <a:picLocks noChangeAspect="1"/>
          </p:cNvPicPr>
          <p:nvPr/>
        </p:nvPicPr>
        <p:blipFill>
          <a:blip r:embed="rId5"/>
          <a:stretch>
            <a:fillRect/>
          </a:stretch>
        </p:blipFill>
        <p:spPr>
          <a:xfrm>
            <a:off x="3774005" y="1959661"/>
            <a:ext cx="5273742" cy="965982"/>
          </a:xfrm>
          <a:prstGeom prst="rect">
            <a:avLst/>
          </a:prstGeom>
        </p:spPr>
      </p:pic>
      <p:pic>
        <p:nvPicPr>
          <p:cNvPr id="9" name="Picture 8"/>
          <p:cNvPicPr>
            <a:picLocks noChangeAspect="1"/>
          </p:cNvPicPr>
          <p:nvPr/>
        </p:nvPicPr>
        <p:blipFill>
          <a:blip r:embed="rId6"/>
          <a:stretch>
            <a:fillRect/>
          </a:stretch>
        </p:blipFill>
        <p:spPr>
          <a:xfrm>
            <a:off x="9146847" y="1959661"/>
            <a:ext cx="2473870" cy="788770"/>
          </a:xfrm>
          <a:prstGeom prst="rect">
            <a:avLst/>
          </a:prstGeom>
        </p:spPr>
      </p:pic>
      <p:pic>
        <p:nvPicPr>
          <p:cNvPr id="10" name="Picture 9"/>
          <p:cNvPicPr>
            <a:picLocks noChangeAspect="1"/>
          </p:cNvPicPr>
          <p:nvPr/>
        </p:nvPicPr>
        <p:blipFill>
          <a:blip r:embed="rId7"/>
          <a:stretch>
            <a:fillRect/>
          </a:stretch>
        </p:blipFill>
        <p:spPr>
          <a:xfrm>
            <a:off x="4814535" y="2975747"/>
            <a:ext cx="7235241" cy="827139"/>
          </a:xfrm>
          <a:prstGeom prst="rect">
            <a:avLst/>
          </a:prstGeom>
        </p:spPr>
      </p:pic>
      <p:pic>
        <p:nvPicPr>
          <p:cNvPr id="11" name="Picture 10"/>
          <p:cNvPicPr>
            <a:picLocks noChangeAspect="1"/>
          </p:cNvPicPr>
          <p:nvPr/>
        </p:nvPicPr>
        <p:blipFill>
          <a:blip r:embed="rId8"/>
          <a:stretch>
            <a:fillRect/>
          </a:stretch>
        </p:blipFill>
        <p:spPr>
          <a:xfrm>
            <a:off x="6761747" y="3798565"/>
            <a:ext cx="2800643" cy="3041017"/>
          </a:xfrm>
          <a:prstGeom prst="rect">
            <a:avLst/>
          </a:prstGeom>
        </p:spPr>
      </p:pic>
    </p:spTree>
    <p:extLst>
      <p:ext uri="{BB962C8B-B14F-4D97-AF65-F5344CB8AC3E}">
        <p14:creationId xmlns:p14="http://schemas.microsoft.com/office/powerpoint/2010/main" val="178705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Reading in Data</a:t>
            </a:r>
            <a:endParaRPr lang="en-US" dirty="0"/>
          </a:p>
        </p:txBody>
      </p:sp>
      <p:pic>
        <p:nvPicPr>
          <p:cNvPr id="5" name="Picture 4"/>
          <p:cNvPicPr>
            <a:picLocks noChangeAspect="1"/>
          </p:cNvPicPr>
          <p:nvPr/>
        </p:nvPicPr>
        <p:blipFill>
          <a:blip r:embed="rId2"/>
          <a:stretch>
            <a:fillRect/>
          </a:stretch>
        </p:blipFill>
        <p:spPr>
          <a:xfrm>
            <a:off x="412392" y="1551643"/>
            <a:ext cx="8651891" cy="2720245"/>
          </a:xfrm>
          <a:prstGeom prst="rect">
            <a:avLst/>
          </a:prstGeom>
        </p:spPr>
      </p:pic>
      <p:pic>
        <p:nvPicPr>
          <p:cNvPr id="6" name="Picture 5"/>
          <p:cNvPicPr>
            <a:picLocks noChangeAspect="1"/>
          </p:cNvPicPr>
          <p:nvPr/>
        </p:nvPicPr>
        <p:blipFill>
          <a:blip r:embed="rId3"/>
          <a:stretch>
            <a:fillRect/>
          </a:stretch>
        </p:blipFill>
        <p:spPr>
          <a:xfrm>
            <a:off x="9438544" y="1551642"/>
            <a:ext cx="1937529" cy="2742887"/>
          </a:xfrm>
          <a:prstGeom prst="rect">
            <a:avLst/>
          </a:prstGeom>
        </p:spPr>
      </p:pic>
    </p:spTree>
    <p:extLst>
      <p:ext uri="{BB962C8B-B14F-4D97-AF65-F5344CB8AC3E}">
        <p14:creationId xmlns:p14="http://schemas.microsoft.com/office/powerpoint/2010/main" val="3913348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Aggregate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2733527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Aggregate Cases with </a:t>
            </a:r>
            <a:r>
              <a:rPr lang="en-US" dirty="0" smtClean="0">
                <a:latin typeface="Courier New" panose="02070309020205020404" pitchFamily="49" charset="0"/>
                <a:cs typeface="Courier New" panose="02070309020205020404" pitchFamily="49" charset="0"/>
              </a:rPr>
              <a:t>summarize()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The </a:t>
            </a:r>
            <a:r>
              <a:rPr lang="en-US" dirty="0" smtClean="0">
                <a:latin typeface="Courier New" panose="02070309020205020404" pitchFamily="49" charset="0"/>
                <a:cs typeface="Courier New" panose="02070309020205020404" pitchFamily="49" charset="0"/>
              </a:rPr>
              <a:t>summarize()</a:t>
            </a:r>
            <a:r>
              <a:rPr lang="en-US" dirty="0" smtClean="0"/>
              <a:t>function returns an aggregated value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2"/>
          <a:stretch>
            <a:fillRect/>
          </a:stretch>
        </p:blipFill>
        <p:spPr>
          <a:xfrm>
            <a:off x="3209925" y="1809897"/>
            <a:ext cx="5772150" cy="2000250"/>
          </a:xfrm>
          <a:prstGeom prst="rect">
            <a:avLst/>
          </a:prstGeom>
        </p:spPr>
      </p:pic>
    </p:spTree>
    <p:extLst>
      <p:ext uri="{BB962C8B-B14F-4D97-AF65-F5344CB8AC3E}">
        <p14:creationId xmlns:p14="http://schemas.microsoft.com/office/powerpoint/2010/main" val="3668920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Group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617938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Group Cases with </a:t>
            </a:r>
            <a:r>
              <a:rPr lang="en-US" dirty="0" err="1" smtClean="0">
                <a:latin typeface="Courier New" panose="02070309020205020404" pitchFamily="49" charset="0"/>
                <a:cs typeface="Courier New" panose="02070309020205020404" pitchFamily="49" charset="0"/>
              </a:rPr>
              <a:t>group_by</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59" y="683091"/>
            <a:ext cx="9225463" cy="5272604"/>
          </a:xfrm>
        </p:spPr>
        <p:txBody>
          <a:bodyPr/>
          <a:lstStyle/>
          <a:p>
            <a:pPr>
              <a:spcAft>
                <a:spcPts val="600"/>
              </a:spcAft>
            </a:pPr>
            <a:r>
              <a:rPr lang="en-US" dirty="0" smtClean="0"/>
              <a:t>Aggregations can be made by group using </a:t>
            </a:r>
            <a:r>
              <a:rPr lang="en-US" dirty="0" err="1" smtClean="0">
                <a:latin typeface="Courier New" panose="02070309020205020404" pitchFamily="49" charset="0"/>
                <a:cs typeface="Courier New" panose="02070309020205020404" pitchFamily="49" charset="0"/>
              </a:rPr>
              <a:t>group_by</a:t>
            </a:r>
            <a:r>
              <a:rPr lang="en-US" dirty="0" smtClean="0">
                <a:latin typeface="Courier New" panose="02070309020205020404" pitchFamily="49" charset="0"/>
                <a:cs typeface="Courier New" panose="02070309020205020404" pitchFamily="49" charset="0"/>
              </a:rPr>
              <a:t>()</a:t>
            </a:r>
            <a:r>
              <a:rPr lang="en-US" dirty="0" smtClean="0"/>
              <a:t> with </a:t>
            </a:r>
            <a:r>
              <a:rPr lang="en-US" dirty="0" smtClean="0">
                <a:latin typeface="Courier New" panose="02070309020205020404" pitchFamily="49" charset="0"/>
                <a:cs typeface="Courier New" panose="02070309020205020404" pitchFamily="49" charset="0"/>
              </a:rPr>
              <a:t>summarize()</a:t>
            </a:r>
          </a:p>
          <a:p>
            <a:pPr>
              <a:spcAft>
                <a:spcPts val="600"/>
              </a:spcAft>
            </a:pPr>
            <a:r>
              <a:rPr lang="en-US" dirty="0" smtClean="0"/>
              <a:t>Use </a:t>
            </a:r>
            <a:r>
              <a:rPr lang="en-US" dirty="0" smtClean="0">
                <a:latin typeface="Courier New" panose="02070309020205020404" pitchFamily="49" charset="0"/>
                <a:cs typeface="Courier New" panose="02070309020205020404" pitchFamily="49" charset="0"/>
              </a:rPr>
              <a:t>ungroup()</a:t>
            </a:r>
            <a:r>
              <a:rPr lang="en-US" dirty="0" smtClean="0"/>
              <a:t> to ungroup groupings</a:t>
            </a:r>
            <a:endParaRPr lang="en-US" sz="1800" dirty="0" smtClean="0"/>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5" name="Picture 4"/>
          <p:cNvPicPr>
            <a:picLocks noChangeAspect="1"/>
          </p:cNvPicPr>
          <p:nvPr/>
        </p:nvPicPr>
        <p:blipFill>
          <a:blip r:embed="rId2"/>
          <a:stretch>
            <a:fillRect/>
          </a:stretch>
        </p:blipFill>
        <p:spPr>
          <a:xfrm>
            <a:off x="827356" y="1891225"/>
            <a:ext cx="5829300" cy="2581275"/>
          </a:xfrm>
          <a:prstGeom prst="rect">
            <a:avLst/>
          </a:prstGeom>
        </p:spPr>
      </p:pic>
      <p:pic>
        <p:nvPicPr>
          <p:cNvPr id="6" name="Picture 5"/>
          <p:cNvPicPr>
            <a:picLocks noChangeAspect="1"/>
          </p:cNvPicPr>
          <p:nvPr/>
        </p:nvPicPr>
        <p:blipFill>
          <a:blip r:embed="rId3"/>
          <a:stretch>
            <a:fillRect/>
          </a:stretch>
        </p:blipFill>
        <p:spPr>
          <a:xfrm>
            <a:off x="7210351" y="1834075"/>
            <a:ext cx="4057650" cy="2638425"/>
          </a:xfrm>
          <a:prstGeom prst="rect">
            <a:avLst/>
          </a:prstGeom>
        </p:spPr>
      </p:pic>
    </p:spTree>
    <p:extLst>
      <p:ext uri="{BB962C8B-B14F-4D97-AF65-F5344CB8AC3E}">
        <p14:creationId xmlns:p14="http://schemas.microsoft.com/office/powerpoint/2010/main" val="3985895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Manipulate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1106583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1D719EA4-291B-42D0-856B-BCA468745ED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C7649694-F61F-48CF-8630-CC341C3E58DB}"/>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6B4B84B9-3724-4AE3-BFEF-B62E73F93DC7}"/>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0624CCF3-A511-4738-A876-B81578580641}"/>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64FBB428-3F1B-444A-A920-F37DD1B5EB99}"/>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FFECF7AE-82E7-460B-80B5-97C898B6EB44}"/>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F9673FE9-EE2D-421C-A59E-DDD563972461}"/>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AC78921D-09E7-4FC2-9E1D-107D38B876FD}"/>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04C09454-7BFD-455E-807F-3574D74E44E9}"/>
    </a:ext>
  </a:extLst>
</a:theme>
</file>

<file path=docProps/app.xml><?xml version="1.0" encoding="utf-8"?>
<Properties xmlns="http://schemas.openxmlformats.org/officeDocument/2006/extended-properties" xmlns:vt="http://schemas.openxmlformats.org/officeDocument/2006/docPropsVTypes">
  <Template>UVA PPT Template</Template>
  <TotalTime>6962</TotalTime>
  <Words>625</Words>
  <Application>Microsoft Office PowerPoint</Application>
  <PresentationFormat>Widescreen</PresentationFormat>
  <Paragraphs>147</Paragraphs>
  <Slides>30</Slides>
  <Notes>9</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30</vt:i4>
      </vt:variant>
    </vt:vector>
  </HeadingPairs>
  <TitlesOfParts>
    <vt:vector size="49" baseType="lpstr">
      <vt:lpstr>Arial</vt:lpstr>
      <vt:lpstr>Calibri</vt:lpstr>
      <vt:lpstr>Consolas</vt:lpstr>
      <vt:lpstr>Courier New</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J Ratcliff, PhD</dc:creator>
  <cp:lastModifiedBy>Nathaniel Ratcliff, PhD</cp:lastModifiedBy>
  <cp:revision>203</cp:revision>
  <cp:lastPrinted>2018-02-15T16:52:07Z</cp:lastPrinted>
  <dcterms:created xsi:type="dcterms:W3CDTF">2017-12-22T15:10:56Z</dcterms:created>
  <dcterms:modified xsi:type="dcterms:W3CDTF">2019-06-21T14:26:08Z</dcterms:modified>
</cp:coreProperties>
</file>